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2" r:id="rId7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9"/>
    </p:embeddedFont>
    <p:embeddedFont>
      <p:font typeface="Arial Black" panose="020B0A04020102020204" pitchFamily="34" charset="0"/>
      <p:bold r:id="rId10"/>
    </p:embeddedFont>
    <p:embeddedFont>
      <p:font typeface="Arial Rounded MT Bold" panose="020F0704030504030204" pitchFamily="34" charset="0"/>
      <p:regular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0000"/>
    <a:srgbClr val="EC06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51FFC5F-729D-4741-97AE-500F219DA482}">
  <a:tblStyle styleId="{451FFC5F-729D-4741-97AE-500F219DA48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9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24071705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24071705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3F00EE0E-1441-711A-4178-28F3B7BC21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24071705a_0_1:notes">
            <a:extLst>
              <a:ext uri="{FF2B5EF4-FFF2-40B4-BE49-F238E27FC236}">
                <a16:creationId xmlns:a16="http://schemas.microsoft.com/office/drawing/2014/main" id="{E71C2ECF-D053-D567-8840-5EB8A8273AB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24071705a_0_1:notes">
            <a:extLst>
              <a:ext uri="{FF2B5EF4-FFF2-40B4-BE49-F238E27FC236}">
                <a16:creationId xmlns:a16="http://schemas.microsoft.com/office/drawing/2014/main" id="{E176E00B-B618-DAEA-2D0C-A30BFEF279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0937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6F0713CE-33AE-9F14-F06B-FEFEB91C8D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24071705a_0_1:notes">
            <a:extLst>
              <a:ext uri="{FF2B5EF4-FFF2-40B4-BE49-F238E27FC236}">
                <a16:creationId xmlns:a16="http://schemas.microsoft.com/office/drawing/2014/main" id="{B6887A90-151C-4ABF-CF0A-60F702F397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24071705a_0_1:notes">
            <a:extLst>
              <a:ext uri="{FF2B5EF4-FFF2-40B4-BE49-F238E27FC236}">
                <a16:creationId xmlns:a16="http://schemas.microsoft.com/office/drawing/2014/main" id="{073FD869-5082-605E-A3FB-B610830FC3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04372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461C41B9-E90F-B9A1-5F78-D5586A8E1A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24071705a_0_1:notes">
            <a:extLst>
              <a:ext uri="{FF2B5EF4-FFF2-40B4-BE49-F238E27FC236}">
                <a16:creationId xmlns:a16="http://schemas.microsoft.com/office/drawing/2014/main" id="{1CB47203-EE47-E403-8AE3-6B34CAF2F1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24071705a_0_1:notes">
            <a:extLst>
              <a:ext uri="{FF2B5EF4-FFF2-40B4-BE49-F238E27FC236}">
                <a16:creationId xmlns:a16="http://schemas.microsoft.com/office/drawing/2014/main" id="{BFB19B28-F523-0A32-B39D-7F4690367C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74886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AFCEA4F8-7120-8B75-69E9-67E62C5366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24071705a_0_1:notes">
            <a:extLst>
              <a:ext uri="{FF2B5EF4-FFF2-40B4-BE49-F238E27FC236}">
                <a16:creationId xmlns:a16="http://schemas.microsoft.com/office/drawing/2014/main" id="{9D8741BA-E542-04D7-4165-76EFEF70F0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24071705a_0_1:notes">
            <a:extLst>
              <a:ext uri="{FF2B5EF4-FFF2-40B4-BE49-F238E27FC236}">
                <a16:creationId xmlns:a16="http://schemas.microsoft.com/office/drawing/2014/main" id="{C085537D-7F02-90F4-A04D-A5EAA5F209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45315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/>
        </p:nvSpPr>
        <p:spPr>
          <a:xfrm>
            <a:off x="0" y="2737776"/>
            <a:ext cx="8913541" cy="763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US" sz="2800" b="1" dirty="0">
                <a:latin typeface="Arial Rounded MT Bold" panose="020F0704030504030204" pitchFamily="34" charset="0"/>
              </a:rPr>
              <a:t>T</a:t>
            </a:r>
            <a:r>
              <a:rPr lang="en-IN" sz="2800" b="1" dirty="0">
                <a:latin typeface="Arial Rounded MT Bold" panose="020F0704030504030204" pitchFamily="34" charset="0"/>
              </a:rPr>
              <a:t>HE SIGNAL BENEATH SILENCE</a:t>
            </a:r>
          </a:p>
        </p:txBody>
      </p:sp>
      <p:sp>
        <p:nvSpPr>
          <p:cNvPr id="2" name="Google Shape;56;p13">
            <a:extLst>
              <a:ext uri="{FF2B5EF4-FFF2-40B4-BE49-F238E27FC236}">
                <a16:creationId xmlns:a16="http://schemas.microsoft.com/office/drawing/2014/main" id="{5251A727-8ABE-A37A-AE94-A8CA4F095691}"/>
              </a:ext>
            </a:extLst>
          </p:cNvPr>
          <p:cNvSpPr txBox="1"/>
          <p:nvPr/>
        </p:nvSpPr>
        <p:spPr>
          <a:xfrm>
            <a:off x="110978" y="3420862"/>
            <a:ext cx="8520600" cy="1384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b="1" dirty="0"/>
              <a:t>Team Name:  </a:t>
            </a:r>
            <a:r>
              <a:rPr lang="en-US" sz="1600" dirty="0">
                <a:latin typeface="Arial Black" panose="020B0A04020102020204" pitchFamily="34" charset="0"/>
              </a:rPr>
              <a:t>ALGO NINJAS</a:t>
            </a:r>
          </a:p>
          <a:p>
            <a:r>
              <a:rPr lang="en-US" sz="1600" b="1" dirty="0"/>
              <a:t>Project Name:  </a:t>
            </a:r>
            <a:r>
              <a:rPr lang="en-US" sz="1600" b="1" dirty="0">
                <a:latin typeface="Arial Black" panose="020B0A04020102020204" pitchFamily="34" charset="0"/>
              </a:rPr>
              <a:t>Signal Zero – The first trace of something unseen</a:t>
            </a:r>
            <a:r>
              <a:rPr lang="en-US" sz="1600" b="1" dirty="0"/>
              <a:t>.</a:t>
            </a:r>
          </a:p>
          <a:p>
            <a:r>
              <a:rPr lang="en-US" sz="1600" b="1" dirty="0"/>
              <a:t>Problem Statement:  </a:t>
            </a:r>
            <a:r>
              <a:rPr lang="en-US" sz="1600" b="1" dirty="0" err="1">
                <a:latin typeface="Arial Black" panose="020B0A04020102020204" pitchFamily="34" charset="0"/>
              </a:rPr>
              <a:t>Echos</a:t>
            </a:r>
            <a:r>
              <a:rPr lang="en-US" sz="1600" b="1" dirty="0">
                <a:latin typeface="Arial Black" panose="020B0A04020102020204" pitchFamily="34" charset="0"/>
              </a:rPr>
              <a:t> from the visible universe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F50BCF-4219-085C-2B61-02CBA47AEA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9144000" cy="2667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04B9F09-8C3A-B698-FF71-47B7A6BBAF7B}"/>
              </a:ext>
            </a:extLst>
          </p:cNvPr>
          <p:cNvSpPr/>
          <p:nvPr/>
        </p:nvSpPr>
        <p:spPr>
          <a:xfrm>
            <a:off x="0" y="5017120"/>
            <a:ext cx="4572000" cy="12638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A8DB5C-66D8-6E47-51FB-D5C807032AB0}"/>
              </a:ext>
            </a:extLst>
          </p:cNvPr>
          <p:cNvSpPr/>
          <p:nvPr/>
        </p:nvSpPr>
        <p:spPr>
          <a:xfrm>
            <a:off x="4572000" y="5017120"/>
            <a:ext cx="4572000" cy="126380"/>
          </a:xfrm>
          <a:prstGeom prst="rect">
            <a:avLst/>
          </a:prstGeom>
          <a:solidFill>
            <a:srgbClr val="A2000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6;p13">
            <a:extLst>
              <a:ext uri="{FF2B5EF4-FFF2-40B4-BE49-F238E27FC236}">
                <a16:creationId xmlns:a16="http://schemas.microsoft.com/office/drawing/2014/main" id="{EB078C66-7A50-145C-80F7-59C17C562EE5}"/>
              </a:ext>
            </a:extLst>
          </p:cNvPr>
          <p:cNvSpPr txBox="1"/>
          <p:nvPr/>
        </p:nvSpPr>
        <p:spPr>
          <a:xfrm>
            <a:off x="178420" y="894106"/>
            <a:ext cx="8913541" cy="763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IN" sz="2800" b="1" dirty="0">
                <a:latin typeface="Algerian" panose="04020705040A02060702" pitchFamily="82" charset="0"/>
              </a:rPr>
              <a:t>The Problem &amp; The Mission</a:t>
            </a:r>
          </a:p>
        </p:txBody>
      </p:sp>
      <p:sp>
        <p:nvSpPr>
          <p:cNvPr id="3" name="Google Shape;56;p13">
            <a:extLst>
              <a:ext uri="{FF2B5EF4-FFF2-40B4-BE49-F238E27FC236}">
                <a16:creationId xmlns:a16="http://schemas.microsoft.com/office/drawing/2014/main" id="{DA260DB1-DFE7-ED3A-365B-4889B4B13243}"/>
              </a:ext>
            </a:extLst>
          </p:cNvPr>
          <p:cNvSpPr txBox="1"/>
          <p:nvPr/>
        </p:nvSpPr>
        <p:spPr>
          <a:xfrm>
            <a:off x="110445" y="2099290"/>
            <a:ext cx="8520600" cy="1384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sz="1800" b="1" dirty="0"/>
              <a:t>Problem Statement Explained</a:t>
            </a:r>
            <a:r>
              <a:rPr lang="en-IN" b="1" dirty="0"/>
              <a:t>:</a:t>
            </a:r>
            <a:r>
              <a:rPr lang="en-US" b="1" dirty="0"/>
              <a:t>Innovative solution-We built a system that uses structured prompts + </a:t>
            </a:r>
            <a:r>
              <a:rPr lang="en-US" b="1" dirty="0" err="1"/>
              <a:t>Pydantic</a:t>
            </a:r>
            <a:r>
              <a:rPr lang="en-US" b="1" dirty="0"/>
              <a:t> parsing through </a:t>
            </a:r>
            <a:r>
              <a:rPr lang="en-US" b="1" dirty="0" err="1"/>
              <a:t>LangChain</a:t>
            </a:r>
            <a:r>
              <a:rPr lang="en-US" b="1" dirty="0"/>
              <a:t> to force Claude to reason step-by-step before giving a </a:t>
            </a:r>
            <a:r>
              <a:rPr lang="en-US" b="1" dirty="0" err="1"/>
              <a:t>classification.By</a:t>
            </a:r>
            <a:r>
              <a:rPr lang="en-US" b="1" dirty="0"/>
              <a:t> simulating detector data and making Claude analyze it through a scientific lens, we turned a black-box AI into a research partner that can justify its logic — not just output a label.</a:t>
            </a:r>
            <a:endParaRPr lang="en-IN" b="1" dirty="0"/>
          </a:p>
          <a:p>
            <a:r>
              <a:rPr lang="en-IN" sz="1600" b="1" dirty="0"/>
              <a:t>MISSION</a:t>
            </a:r>
            <a:r>
              <a:rPr lang="en-IN" b="1" dirty="0"/>
              <a:t>: </a:t>
            </a:r>
            <a:r>
              <a:rPr lang="en-IN" dirty="0"/>
              <a:t> 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Detect faint dark matter signals hidden within massive detector noise using AI reasoning and scientific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logic.The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challenge is to distinguish a true cosmic whisper from billions of false echoes</a:t>
            </a:r>
            <a:r>
              <a:rPr lang="en-US" b="1" dirty="0">
                <a:latin typeface="Arial Black" panose="020B0A04020102020204" pitchFamily="34" charset="0"/>
              </a:rPr>
              <a:t>.</a:t>
            </a:r>
            <a:endParaRPr lang="en-US" sz="1600" b="1" dirty="0">
              <a:latin typeface="Arial Black" panose="020B0A040201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67ABA4A-7E87-4131-5543-C462B2F27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5866" y="71906"/>
            <a:ext cx="1341159" cy="8941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2B1AE56-4BD5-435A-CC77-5B05C61D8E6A}"/>
              </a:ext>
            </a:extLst>
          </p:cNvPr>
          <p:cNvSpPr/>
          <p:nvPr/>
        </p:nvSpPr>
        <p:spPr>
          <a:xfrm>
            <a:off x="0" y="-1937"/>
            <a:ext cx="4572000" cy="126380"/>
          </a:xfrm>
          <a:prstGeom prst="rect">
            <a:avLst/>
          </a:prstGeom>
          <a:solidFill>
            <a:srgbClr val="A2000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D283D8-2AC6-0A0C-2C85-12553C39A042}"/>
              </a:ext>
            </a:extLst>
          </p:cNvPr>
          <p:cNvSpPr/>
          <p:nvPr/>
        </p:nvSpPr>
        <p:spPr>
          <a:xfrm>
            <a:off x="4572000" y="-1937"/>
            <a:ext cx="4572000" cy="12638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9EF07D4-3CF1-130D-6858-9643AC30AFA6}"/>
              </a:ext>
            </a:extLst>
          </p:cNvPr>
          <p:cNvSpPr/>
          <p:nvPr/>
        </p:nvSpPr>
        <p:spPr>
          <a:xfrm>
            <a:off x="0" y="5017120"/>
            <a:ext cx="4572000" cy="12638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B275A00-403D-B9A5-4044-2F293557FBA3}"/>
              </a:ext>
            </a:extLst>
          </p:cNvPr>
          <p:cNvSpPr/>
          <p:nvPr/>
        </p:nvSpPr>
        <p:spPr>
          <a:xfrm>
            <a:off x="4572000" y="5017120"/>
            <a:ext cx="4572000" cy="126380"/>
          </a:xfrm>
          <a:prstGeom prst="rect">
            <a:avLst/>
          </a:prstGeom>
          <a:solidFill>
            <a:srgbClr val="A2000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id="{8248E8A9-39D3-F4B9-CE7C-02E4D3E6D3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6;p13">
            <a:extLst>
              <a:ext uri="{FF2B5EF4-FFF2-40B4-BE49-F238E27FC236}">
                <a16:creationId xmlns:a16="http://schemas.microsoft.com/office/drawing/2014/main" id="{76C0CC29-D29D-58B0-2947-D1CC2697370C}"/>
              </a:ext>
            </a:extLst>
          </p:cNvPr>
          <p:cNvSpPr txBox="1"/>
          <p:nvPr/>
        </p:nvSpPr>
        <p:spPr>
          <a:xfrm>
            <a:off x="2065625" y="124443"/>
            <a:ext cx="8913541" cy="763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IN" sz="2800" b="1" dirty="0"/>
              <a:t> </a:t>
            </a:r>
            <a:r>
              <a:rPr lang="en-IN" sz="2800" b="1" dirty="0">
                <a:latin typeface="Algerian" panose="04020705040A02060702" pitchFamily="82" charset="0"/>
              </a:rPr>
              <a:t>Solution &amp; Architecture</a:t>
            </a:r>
          </a:p>
        </p:txBody>
      </p:sp>
      <p:sp>
        <p:nvSpPr>
          <p:cNvPr id="3" name="Google Shape;56;p13">
            <a:extLst>
              <a:ext uri="{FF2B5EF4-FFF2-40B4-BE49-F238E27FC236}">
                <a16:creationId xmlns:a16="http://schemas.microsoft.com/office/drawing/2014/main" id="{038E25C7-1BB3-3756-9EBA-74B10CDFA051}"/>
              </a:ext>
            </a:extLst>
          </p:cNvPr>
          <p:cNvSpPr txBox="1"/>
          <p:nvPr/>
        </p:nvSpPr>
        <p:spPr>
          <a:xfrm>
            <a:off x="0" y="865301"/>
            <a:ext cx="7947102" cy="1384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sz="1800" b="1" dirty="0"/>
              <a:t>What You have Built</a:t>
            </a:r>
            <a:r>
              <a:rPr lang="en-IN" b="1" dirty="0"/>
              <a:t>:  </a:t>
            </a:r>
            <a:r>
              <a:rPr lang="en-US" b="1" dirty="0">
                <a:latin typeface="Arial Black" panose="020B0A04020102020204" pitchFamily="34" charset="0"/>
              </a:rPr>
              <a:t>We built an AI-powered system that simulates and analyzes particle detector events to identify potential dark matter signals using reasoning-driven classification</a:t>
            </a:r>
            <a:r>
              <a:rPr lang="en-US" b="1" dirty="0"/>
              <a:t>.</a:t>
            </a:r>
            <a:br>
              <a:rPr lang="en-US" b="1" dirty="0"/>
            </a:br>
            <a:endParaRPr lang="en-IN" b="1" dirty="0"/>
          </a:p>
          <a:p>
            <a:r>
              <a:rPr lang="en-IN" sz="1800" b="1" dirty="0"/>
              <a:t>Frontend</a:t>
            </a:r>
            <a:r>
              <a:rPr lang="en-IN" b="1" dirty="0"/>
              <a:t>:            HTML5, CSS3, JavaScript – for user interface and interaction</a:t>
            </a:r>
            <a:br>
              <a:rPr lang="en-IN" b="1" dirty="0"/>
            </a:br>
            <a:r>
              <a:rPr lang="en-IN" b="1" dirty="0"/>
              <a:t>                                     Flask Templates (Jinja2) – to render web pages dynamically</a:t>
            </a:r>
            <a:br>
              <a:rPr lang="en-IN" b="1" dirty="0"/>
            </a:br>
            <a:r>
              <a:rPr lang="en-IN" sz="1800" b="1" dirty="0"/>
              <a:t>Backend</a:t>
            </a:r>
            <a:r>
              <a:rPr lang="en-IN" b="1" dirty="0"/>
              <a:t>:            Python (Flask Framework) – for server logic and API routes</a:t>
            </a:r>
            <a:br>
              <a:rPr lang="en-IN" b="1" dirty="0"/>
            </a:br>
            <a:r>
              <a:rPr lang="en-IN" b="1" dirty="0"/>
              <a:t>                                    </a:t>
            </a:r>
            <a:r>
              <a:rPr lang="en-IN" b="1" dirty="0" err="1"/>
              <a:t>LangChain</a:t>
            </a:r>
            <a:r>
              <a:rPr lang="en-IN" b="1" dirty="0"/>
              <a:t> – for building structured prompts and managing AI </a:t>
            </a:r>
            <a:br>
              <a:rPr lang="en-IN" b="1" dirty="0"/>
            </a:br>
            <a:r>
              <a:rPr lang="en-IN" b="1" dirty="0"/>
              <a:t>                                    </a:t>
            </a:r>
            <a:r>
              <a:rPr lang="en-IN" b="1" dirty="0" err="1"/>
              <a:t>workflowsPydantic</a:t>
            </a:r>
            <a:r>
              <a:rPr lang="en-IN" b="1" dirty="0"/>
              <a:t> – for defining structured AI output schemas</a:t>
            </a:r>
            <a:br>
              <a:rPr lang="en-IN" b="1" dirty="0"/>
            </a:br>
            <a:r>
              <a:rPr lang="en-IN" b="1" dirty="0"/>
              <a:t>                                    </a:t>
            </a:r>
            <a:r>
              <a:rPr lang="en-IN" b="1" dirty="0" err="1"/>
              <a:t>dotenv</a:t>
            </a:r>
            <a:r>
              <a:rPr lang="en-IN" b="1" dirty="0"/>
              <a:t> – for secure API key management</a:t>
            </a:r>
            <a:br>
              <a:rPr lang="en-IN" b="1" dirty="0"/>
            </a:br>
            <a:r>
              <a:rPr lang="en-IN" sz="1800" b="1" dirty="0">
                <a:latin typeface="Arial" panose="020B0604020202020204" pitchFamily="34" charset="0"/>
                <a:cs typeface="Arial" panose="020B0604020202020204" pitchFamily="34" charset="0"/>
              </a:rPr>
              <a:t>AI / ML Layer</a:t>
            </a:r>
            <a:r>
              <a:rPr lang="en-IN" sz="1800" b="1" dirty="0">
                <a:latin typeface="Arial Black" panose="020B0A04020102020204" pitchFamily="34" charset="0"/>
                <a:cs typeface="Arial" panose="020B0604020202020204" pitchFamily="34" charset="0"/>
              </a:rPr>
              <a:t>: </a:t>
            </a:r>
            <a:r>
              <a:rPr lang="en-IN" b="1" dirty="0"/>
              <a:t>Anthropic Claude 3 Haiku Model – for reasoning-based classification and explanations</a:t>
            </a:r>
            <a:br>
              <a:rPr lang="en-IN" b="1" dirty="0"/>
            </a:br>
            <a:r>
              <a:rPr lang="en-IN" sz="1800" b="1" dirty="0"/>
              <a:t>Utilities &amp; </a:t>
            </a:r>
            <a:r>
              <a:rPr lang="en-IN" sz="1800" b="1" dirty="0" err="1"/>
              <a:t>Toolsre</a:t>
            </a:r>
            <a:r>
              <a:rPr lang="en-IN" sz="1800" b="1" dirty="0"/>
              <a:t> :(Regex) </a:t>
            </a:r>
            <a:r>
              <a:rPr lang="en-IN" b="1" dirty="0"/>
              <a:t>– for JSON text extraction</a:t>
            </a:r>
            <a:br>
              <a:rPr lang="en-IN" b="1" dirty="0"/>
            </a:br>
            <a:r>
              <a:rPr lang="en-IN" b="1" dirty="0"/>
              <a:t>                                           Pandas – for handling event </a:t>
            </a:r>
            <a:r>
              <a:rPr lang="en-IN" b="1" dirty="0" err="1"/>
              <a:t>dataOS</a:t>
            </a:r>
            <a:r>
              <a:rPr lang="en-IN" b="1" dirty="0"/>
              <a:t> </a:t>
            </a:r>
            <a:br>
              <a:rPr lang="en-IN" b="1" dirty="0"/>
            </a:br>
            <a:r>
              <a:rPr lang="en-IN" b="1" dirty="0"/>
              <a:t>                                           Random Modules – for simulation and environment handling</a:t>
            </a:r>
            <a:endParaRPr lang="en-US" sz="1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7C9AFEC-C572-B054-0E83-FF4A98CFB9E6}"/>
              </a:ext>
            </a:extLst>
          </p:cNvPr>
          <p:cNvSpPr/>
          <p:nvPr/>
        </p:nvSpPr>
        <p:spPr>
          <a:xfrm>
            <a:off x="0" y="-1937"/>
            <a:ext cx="4572000" cy="126380"/>
          </a:xfrm>
          <a:prstGeom prst="rect">
            <a:avLst/>
          </a:prstGeom>
          <a:solidFill>
            <a:srgbClr val="A2000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8422A5-B18C-435E-0B84-E6A443CD3E64}"/>
              </a:ext>
            </a:extLst>
          </p:cNvPr>
          <p:cNvSpPr/>
          <p:nvPr/>
        </p:nvSpPr>
        <p:spPr>
          <a:xfrm>
            <a:off x="4572000" y="-1937"/>
            <a:ext cx="4572000" cy="12638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C76395-1C4D-07ED-40EE-273F37E58410}"/>
              </a:ext>
            </a:extLst>
          </p:cNvPr>
          <p:cNvSpPr/>
          <p:nvPr/>
        </p:nvSpPr>
        <p:spPr>
          <a:xfrm>
            <a:off x="0" y="5017120"/>
            <a:ext cx="4572000" cy="12638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8BF8348-00FF-F563-36D9-8F7288D7565A}"/>
              </a:ext>
            </a:extLst>
          </p:cNvPr>
          <p:cNvSpPr/>
          <p:nvPr/>
        </p:nvSpPr>
        <p:spPr>
          <a:xfrm>
            <a:off x="4572000" y="5017120"/>
            <a:ext cx="4572000" cy="126380"/>
          </a:xfrm>
          <a:prstGeom prst="rect">
            <a:avLst/>
          </a:prstGeom>
          <a:solidFill>
            <a:srgbClr val="A2000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24B37B1-5920-AC0A-8160-793C3E49B7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5866" y="71906"/>
            <a:ext cx="1341159" cy="894106"/>
          </a:xfrm>
          <a:prstGeom prst="rect">
            <a:avLst/>
          </a:prstGeom>
        </p:spPr>
      </p:pic>
      <p:pic>
        <p:nvPicPr>
          <p:cNvPr id="5" name="Picture 4" descr="A diagram of a process flow&#10;&#10;AI-generated content may be incorrect.">
            <a:extLst>
              <a:ext uri="{FF2B5EF4-FFF2-40B4-BE49-F238E27FC236}">
                <a16:creationId xmlns:a16="http://schemas.microsoft.com/office/drawing/2014/main" id="{89C605FF-B1B8-1980-33E3-E9C385640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1221" y="1301172"/>
            <a:ext cx="1832779" cy="275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1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id="{C2E52013-07B6-E8F0-AE33-3A4B14F928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6;p13">
            <a:extLst>
              <a:ext uri="{FF2B5EF4-FFF2-40B4-BE49-F238E27FC236}">
                <a16:creationId xmlns:a16="http://schemas.microsoft.com/office/drawing/2014/main" id="{DF8AB766-8E64-AB9F-9A97-C8504FF90E82}"/>
              </a:ext>
            </a:extLst>
          </p:cNvPr>
          <p:cNvSpPr txBox="1"/>
          <p:nvPr/>
        </p:nvSpPr>
        <p:spPr>
          <a:xfrm>
            <a:off x="482152" y="786160"/>
            <a:ext cx="8913541" cy="763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IN" sz="2800" b="1" dirty="0"/>
              <a:t> </a:t>
            </a:r>
            <a:r>
              <a:rPr lang="en-IN" sz="2800" b="1" dirty="0">
                <a:latin typeface="Algerian" panose="04020705040A02060702" pitchFamily="82" charset="0"/>
              </a:rPr>
              <a:t>Live Demonstration</a:t>
            </a:r>
          </a:p>
          <a:p>
            <a:endParaRPr lang="en-IN" sz="2800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42F6FB-59AE-560B-C2CF-3E049DA4DC3C}"/>
              </a:ext>
            </a:extLst>
          </p:cNvPr>
          <p:cNvSpPr/>
          <p:nvPr/>
        </p:nvSpPr>
        <p:spPr>
          <a:xfrm>
            <a:off x="0" y="-1937"/>
            <a:ext cx="4572000" cy="126380"/>
          </a:xfrm>
          <a:prstGeom prst="rect">
            <a:avLst/>
          </a:prstGeom>
          <a:solidFill>
            <a:srgbClr val="A2000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78AA87-EF9E-9E17-D533-A83960C48DE7}"/>
              </a:ext>
            </a:extLst>
          </p:cNvPr>
          <p:cNvSpPr/>
          <p:nvPr/>
        </p:nvSpPr>
        <p:spPr>
          <a:xfrm>
            <a:off x="4572000" y="-1937"/>
            <a:ext cx="4572000" cy="12638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F40ADD-0FEE-0E91-9436-7EED25B5AE87}"/>
              </a:ext>
            </a:extLst>
          </p:cNvPr>
          <p:cNvSpPr/>
          <p:nvPr/>
        </p:nvSpPr>
        <p:spPr>
          <a:xfrm>
            <a:off x="0" y="5017120"/>
            <a:ext cx="4572000" cy="12638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B64C23C-3610-EBD7-6BBB-D96D632129A9}"/>
              </a:ext>
            </a:extLst>
          </p:cNvPr>
          <p:cNvSpPr/>
          <p:nvPr/>
        </p:nvSpPr>
        <p:spPr>
          <a:xfrm>
            <a:off x="4572000" y="5017120"/>
            <a:ext cx="4572000" cy="126380"/>
          </a:xfrm>
          <a:prstGeom prst="rect">
            <a:avLst/>
          </a:prstGeom>
          <a:solidFill>
            <a:srgbClr val="A2000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E51F6E-5472-A576-183D-70C3E712B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5866" y="71906"/>
            <a:ext cx="1341159" cy="894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861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id="{0A0C3EE9-AADE-E315-B74A-8134EA854E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6;p13">
            <a:extLst>
              <a:ext uri="{FF2B5EF4-FFF2-40B4-BE49-F238E27FC236}">
                <a16:creationId xmlns:a16="http://schemas.microsoft.com/office/drawing/2014/main" id="{6DC8552B-5E34-8F0A-7053-A1C6C850CDCD}"/>
              </a:ext>
            </a:extLst>
          </p:cNvPr>
          <p:cNvSpPr txBox="1"/>
          <p:nvPr/>
        </p:nvSpPr>
        <p:spPr>
          <a:xfrm>
            <a:off x="482152" y="815896"/>
            <a:ext cx="8913541" cy="763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IN" sz="2800" b="1" dirty="0"/>
              <a:t> </a:t>
            </a:r>
            <a:r>
              <a:rPr lang="en-IN" b="1" dirty="0"/>
              <a:t> </a:t>
            </a:r>
            <a:r>
              <a:rPr lang="en-IN" sz="2800" b="1" dirty="0">
                <a:latin typeface="Algerian" panose="04020705040A02060702" pitchFamily="82" charset="0"/>
              </a:rPr>
              <a:t>The Claude Innovation</a:t>
            </a:r>
          </a:p>
          <a:p>
            <a:endParaRPr lang="en-IN" sz="2800" b="1" dirty="0"/>
          </a:p>
        </p:txBody>
      </p:sp>
      <p:sp>
        <p:nvSpPr>
          <p:cNvPr id="3" name="Google Shape;56;p13">
            <a:extLst>
              <a:ext uri="{FF2B5EF4-FFF2-40B4-BE49-F238E27FC236}">
                <a16:creationId xmlns:a16="http://schemas.microsoft.com/office/drawing/2014/main" id="{DEDAA990-3F13-EC50-1B47-5F6C55F20775}"/>
              </a:ext>
            </a:extLst>
          </p:cNvPr>
          <p:cNvSpPr txBox="1"/>
          <p:nvPr/>
        </p:nvSpPr>
        <p:spPr>
          <a:xfrm>
            <a:off x="482152" y="2101228"/>
            <a:ext cx="8520600" cy="1384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sz="1800" b="1" dirty="0"/>
              <a:t>The Core Challenge</a:t>
            </a:r>
            <a:r>
              <a:rPr lang="en-IN" b="1" dirty="0"/>
              <a:t>: The core challenge in Claude innovation</a:t>
            </a:r>
            <a:br>
              <a:rPr lang="en-IN" b="1" dirty="0"/>
            </a:br>
            <a:r>
              <a:rPr lang="en-US" b="1" dirty="0"/>
              <a:t> </a:t>
            </a:r>
            <a:r>
              <a:rPr lang="en-US" sz="1800" b="1" dirty="0"/>
              <a:t>Innovative Solution</a:t>
            </a:r>
            <a:r>
              <a:rPr lang="en-US" b="1" dirty="0"/>
              <a:t>:</a:t>
            </a:r>
            <a:r>
              <a:rPr lang="en-US" dirty="0"/>
              <a:t> 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Traditional AI models often give answers without explaining why, and in our case, the event data from particle detectors is extremely noisy and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uncertain.The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challenge was making the model distinguish real dark matter–like events from random background noise, while still providing transparent reasoning behind each decision.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EC3202-6FEB-0CEB-2306-C8DCB8B986FB}"/>
              </a:ext>
            </a:extLst>
          </p:cNvPr>
          <p:cNvSpPr/>
          <p:nvPr/>
        </p:nvSpPr>
        <p:spPr>
          <a:xfrm>
            <a:off x="0" y="-1937"/>
            <a:ext cx="4572000" cy="126380"/>
          </a:xfrm>
          <a:prstGeom prst="rect">
            <a:avLst/>
          </a:prstGeom>
          <a:solidFill>
            <a:srgbClr val="A2000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1B60D3-025B-90FB-08B9-201EE73EDBDA}"/>
              </a:ext>
            </a:extLst>
          </p:cNvPr>
          <p:cNvSpPr/>
          <p:nvPr/>
        </p:nvSpPr>
        <p:spPr>
          <a:xfrm>
            <a:off x="4572000" y="-1937"/>
            <a:ext cx="4572000" cy="12638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BB49BA-04EE-22B0-14BE-149E43B20073}"/>
              </a:ext>
            </a:extLst>
          </p:cNvPr>
          <p:cNvSpPr/>
          <p:nvPr/>
        </p:nvSpPr>
        <p:spPr>
          <a:xfrm>
            <a:off x="0" y="5017120"/>
            <a:ext cx="4572000" cy="12638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B15728-C007-D8D7-099D-8BFF1EB64DA4}"/>
              </a:ext>
            </a:extLst>
          </p:cNvPr>
          <p:cNvSpPr/>
          <p:nvPr/>
        </p:nvSpPr>
        <p:spPr>
          <a:xfrm>
            <a:off x="4572000" y="5017120"/>
            <a:ext cx="4572000" cy="126380"/>
          </a:xfrm>
          <a:prstGeom prst="rect">
            <a:avLst/>
          </a:prstGeom>
          <a:solidFill>
            <a:srgbClr val="A2000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4AB121-9E8C-25CD-6411-A15EA77D89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5866" y="71906"/>
            <a:ext cx="1341159" cy="894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516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id="{787547F6-6C5B-9A5C-03B1-F90AD58F9A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56;p13">
            <a:extLst>
              <a:ext uri="{FF2B5EF4-FFF2-40B4-BE49-F238E27FC236}">
                <a16:creationId xmlns:a16="http://schemas.microsoft.com/office/drawing/2014/main" id="{433753E6-3478-54B1-D75F-71A7BDDFAD0A}"/>
              </a:ext>
            </a:extLst>
          </p:cNvPr>
          <p:cNvSpPr txBox="1"/>
          <p:nvPr/>
        </p:nvSpPr>
        <p:spPr>
          <a:xfrm>
            <a:off x="311700" y="1647744"/>
            <a:ext cx="8520600" cy="1384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/>
              <a:t>You must use the provided PowerPoint template as it is.</a:t>
            </a:r>
            <a:br>
              <a:rPr lang="en-US" sz="1600" dirty="0"/>
            </a:br>
            <a:r>
              <a:rPr lang="en-US" sz="1600" dirty="0"/>
              <a:t>Do </a:t>
            </a:r>
            <a:r>
              <a:rPr lang="en-US" sz="1600" b="1" dirty="0"/>
              <a:t>not</a:t>
            </a:r>
            <a:r>
              <a:rPr lang="en-US" sz="1600" dirty="0"/>
              <a:t> modify the template, theme, layout, or any existing design elements.</a:t>
            </a:r>
            <a:br>
              <a:rPr lang="en-US" sz="1600" dirty="0"/>
            </a:br>
            <a:r>
              <a:rPr lang="en-US" sz="1600" dirty="0"/>
              <a:t>You </a:t>
            </a:r>
            <a:r>
              <a:rPr lang="en-US" sz="1600" b="1" dirty="0"/>
              <a:t>may</a:t>
            </a:r>
            <a:r>
              <a:rPr lang="en-US" sz="1600" dirty="0"/>
              <a:t> adjust the font size, font style, and add additional images if needed.</a:t>
            </a:r>
            <a:br>
              <a:rPr lang="en-US" sz="1600" dirty="0"/>
            </a:br>
            <a:r>
              <a:rPr lang="en-US" sz="1600" dirty="0"/>
              <a:t>This slide is included only for instructions  feel free to delete it after reading.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5FDECB-719E-0374-5771-BDB84946F5C5}"/>
              </a:ext>
            </a:extLst>
          </p:cNvPr>
          <p:cNvSpPr/>
          <p:nvPr/>
        </p:nvSpPr>
        <p:spPr>
          <a:xfrm>
            <a:off x="0" y="-1937"/>
            <a:ext cx="4572000" cy="126380"/>
          </a:xfrm>
          <a:prstGeom prst="rect">
            <a:avLst/>
          </a:prstGeom>
          <a:solidFill>
            <a:srgbClr val="A2000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B54B4DF-38A9-12D6-10CC-3ED1B68EBB30}"/>
              </a:ext>
            </a:extLst>
          </p:cNvPr>
          <p:cNvSpPr/>
          <p:nvPr/>
        </p:nvSpPr>
        <p:spPr>
          <a:xfrm>
            <a:off x="4572000" y="-1937"/>
            <a:ext cx="4572000" cy="12638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281E72-CA91-C824-1B64-0B7F7D7ED315}"/>
              </a:ext>
            </a:extLst>
          </p:cNvPr>
          <p:cNvSpPr/>
          <p:nvPr/>
        </p:nvSpPr>
        <p:spPr>
          <a:xfrm>
            <a:off x="0" y="5017120"/>
            <a:ext cx="4572000" cy="12638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D9CA18-B863-8990-9845-D56C9B2B4D90}"/>
              </a:ext>
            </a:extLst>
          </p:cNvPr>
          <p:cNvSpPr/>
          <p:nvPr/>
        </p:nvSpPr>
        <p:spPr>
          <a:xfrm>
            <a:off x="4572000" y="5017120"/>
            <a:ext cx="4572000" cy="126380"/>
          </a:xfrm>
          <a:prstGeom prst="rect">
            <a:avLst/>
          </a:prstGeom>
          <a:solidFill>
            <a:srgbClr val="A2000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9298186-38CB-AF93-2F48-2302B8F9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5866" y="71906"/>
            <a:ext cx="1341159" cy="894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2801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422</Words>
  <Application>Microsoft Office PowerPoint</Application>
  <PresentationFormat>On-screen Show (16:9)</PresentationFormat>
  <Paragraphs>14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 Black</vt:lpstr>
      <vt:lpstr>Arial Rounded MT Bold</vt:lpstr>
      <vt:lpstr>Algerian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Shivaprasad Gowda</dc:creator>
  <cp:lastModifiedBy>Dev Sharma</cp:lastModifiedBy>
  <cp:revision>4</cp:revision>
  <dcterms:modified xsi:type="dcterms:W3CDTF">2025-10-11T01:56:03Z</dcterms:modified>
</cp:coreProperties>
</file>